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6" r:id="rId9"/>
    <p:sldId id="269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8666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31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1933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256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2345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60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820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8603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489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7714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5629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69602-585C-4C54-AFF9-59A782E85224}" type="datetimeFigureOut">
              <a:rPr lang="cs-CZ" smtClean="0"/>
              <a:t>29. 9. 2020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09B03-2934-4CE7-8949-D88BAC84EC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3462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/>
          </a:bodyPr>
          <a:lstStyle/>
          <a:p>
            <a:r>
              <a:rPr lang="cs-CZ" sz="3200" u="sng" dirty="0" smtClean="0"/>
              <a:t>Inverzní funkce</a:t>
            </a:r>
            <a:endParaRPr lang="cs-CZ" sz="3200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odnadpis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755576" y="1628800"/>
                <a:ext cx="8064896" cy="4320480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cs-CZ" dirty="0" smtClean="0">
                    <a:solidFill>
                      <a:schemeClr val="tx1"/>
                    </a:solidFill>
                    <a:latin typeface="Cambria Math"/>
                  </a:rPr>
                  <a:t>Funkce </a:t>
                </a:r>
                <a14:m>
                  <m:oMath xmlns:m="http://schemas.openxmlformats.org/officeDocument/2006/math">
                    <m:r>
                      <a:rPr lang="cs-CZ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cs-CZ" dirty="0" smtClean="0">
                    <a:solidFill>
                      <a:schemeClr val="tx1"/>
                    </a:solidFill>
                  </a:rPr>
                  <a:t>, funkci inverzní k </a:t>
                </a:r>
                <a14:m>
                  <m:oMath xmlns:m="http://schemas.openxmlformats.org/officeDocument/2006/math">
                    <m:r>
                      <a:rPr lang="cs-CZ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cs-CZ" dirty="0" smtClean="0">
                    <a:solidFill>
                      <a:schemeClr val="tx1"/>
                    </a:solidFill>
                  </a:rPr>
                  <a:t>označujeme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cs-CZ" dirty="0" smtClean="0">
                  <a:solidFill>
                    <a:schemeClr val="tx1"/>
                  </a:solidFill>
                </a:endParaRPr>
              </a:p>
              <a:p>
                <a:endParaRPr lang="cs-CZ" dirty="0" smtClean="0">
                  <a:solidFill>
                    <a:schemeClr val="tx1"/>
                  </a:solidFill>
                </a:endParaRPr>
              </a:p>
              <a:p>
                <a:r>
                  <a:rPr lang="cs-CZ" u="sng" dirty="0" smtClean="0">
                    <a:solidFill>
                      <a:schemeClr val="tx1"/>
                    </a:solidFill>
                    <a:latin typeface="Cambria Math"/>
                  </a:rPr>
                  <a:t>Platí: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cs-CZ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𝑦</m:t>
                        </m:r>
                      </m:e>
                    </m:d>
                  </m:oMath>
                </a14:m>
                <a:r>
                  <a:rPr lang="cs-CZ" dirty="0" smtClean="0">
                    <a:solidFill>
                      <a:schemeClr val="tx1"/>
                    </a:solidFill>
                  </a:rPr>
                  <a:t> na grafu funkce </a:t>
                </a:r>
                <a14:m>
                  <m:oMath xmlns:m="http://schemas.openxmlformats.org/officeDocument/2006/math">
                    <m:r>
                      <a:rPr lang="cs-CZ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</m:oMath>
                </a14:m>
                <a:endParaRPr lang="cs-CZ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cs-CZ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𝑦</m:t>
                        </m:r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cs-CZ" dirty="0" smtClean="0">
                    <a:solidFill>
                      <a:schemeClr val="tx1"/>
                    </a:solidFill>
                  </a:rPr>
                  <a:t> na grafu funkce inverzní </a:t>
                </a:r>
              </a:p>
              <a:p>
                <a:endParaRPr lang="cs-CZ" dirty="0" smtClean="0"/>
              </a:p>
              <a:p>
                <a:endParaRPr lang="cs-CZ" i="1" dirty="0" smtClean="0">
                  <a:solidFill>
                    <a:schemeClr val="tx1"/>
                  </a:solidFill>
                </a:endParaRPr>
              </a:p>
              <a:p>
                <a:endParaRPr lang="cs-CZ" sz="1800" b="1" u="sng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Podnadpis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755576" y="1628800"/>
                <a:ext cx="8064896" cy="4320480"/>
              </a:xfrm>
              <a:blipFill rotWithShape="1">
                <a:blip r:embed="rId2"/>
                <a:stretch>
                  <a:fillRect l="-1965" t="-21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116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561281"/>
                  </p:ext>
                </p:extLst>
              </p:nvPr>
            </p:nvGraphicFramePr>
            <p:xfrm>
              <a:off x="1401311" y="906551"/>
              <a:ext cx="6096000" cy="360248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16000"/>
                    <a:gridCol w="1016000"/>
                    <a:gridCol w="1016000"/>
                    <a:gridCol w="1016000"/>
                    <a:gridCol w="1016000"/>
                    <a:gridCol w="1016000"/>
                  </a:tblGrid>
                  <a:tr h="370840">
                    <a:tc rowSpan="2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dirty="0" smtClean="0"/>
                                  <m:t>𝑥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cs-CZ" b="0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cs-CZ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el-GR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cs-CZ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el-GR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cs-CZ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cs-CZ" b="0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cs-CZ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el-GR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cs-CZ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el-GR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cs-CZ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  <a:p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cs-CZ" b="0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tg</m:t>
                                    </m:r>
                                  </m:fName>
                                  <m:e>
                                    <m: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cs-CZ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el-GR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cs-CZ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  <a:p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cs-CZ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cs-CZ" b="0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cotg</m:t>
                                    </m:r>
                                  </m:fName>
                                  <m:e>
                                    <m:r>
                                      <a:rPr lang="cs-CZ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cs-CZ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cs-CZ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  <a:p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el-GR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cs-CZ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cs-CZ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cs-CZ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561281"/>
                  </p:ext>
                </p:extLst>
              </p:nvPr>
            </p:nvGraphicFramePr>
            <p:xfrm>
              <a:off x="1401311" y="906551"/>
              <a:ext cx="6096000" cy="360248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16000"/>
                    <a:gridCol w="1016000"/>
                    <a:gridCol w="1016000"/>
                    <a:gridCol w="1016000"/>
                    <a:gridCol w="1016000"/>
                    <a:gridCol w="1016000"/>
                  </a:tblGrid>
                  <a:tr h="370840">
                    <a:tc rowSpan="2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168" t="-1639" b="-86885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559308">
                    <a:tc vMerge="1">
                      <a:txBody>
                        <a:bodyPr/>
                        <a:lstStyle/>
                        <a:p>
                          <a:endParaRPr lang="cs-CZ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1205" t="-67391" r="-401807" b="-47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000" t="-67391" r="-299401" b="-47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0000" t="-67391" r="-199401" b="-47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02410" t="-67391" r="-100602" b="-47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99401" t="-67391" b="-476087"/>
                          </a:stretch>
                        </a:blipFill>
                      </a:tcPr>
                    </a:tc>
                  </a:tr>
                  <a:tr h="667639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l="-599" t="-141284" r="-498802" b="-3018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l="-101205" t="-141284" r="-401807" b="-3018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l="-200000" t="-141284" r="-299401" b="-3018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l="-300000" t="-141284" r="-199401" b="-3018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l="-402410" t="-141284" r="-100602" b="-3018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l="-499401" t="-141284" b="-301835"/>
                          </a:stretch>
                        </a:blipFill>
                      </a:tcPr>
                    </a:tc>
                  </a:tr>
                  <a:tr h="667639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99" t="-239091" r="-498802" b="-19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1205" t="-239091" r="-401807" b="-19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239091" r="-299401" b="-19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239091" r="-199401" b="-19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2410" t="-239091" r="-100602" b="-19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99401" t="-239091" b="-199091"/>
                          </a:stretch>
                        </a:blipFill>
                      </a:tcPr>
                    </a:tc>
                  </a:tr>
                  <a:tr h="668528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99" t="-342202" r="-498802" b="-100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1205" t="-342202" r="-401807" b="-100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342202" r="-299401" b="-100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342202" r="-199401" b="-100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2410" t="-342202" r="-100602" b="-100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99401" t="-342202" b="-100917"/>
                          </a:stretch>
                        </a:blipFill>
                      </a:tcPr>
                    </a:tc>
                  </a:tr>
                  <a:tr h="668528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99" t="-438182" r="-498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1205" t="-438182" r="-4018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438182" r="-299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438182" r="-199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2410" t="-438182" r="-1006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99401" t="-43818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ovéPole 2"/>
          <p:cNvSpPr txBox="1"/>
          <p:nvPr/>
        </p:nvSpPr>
        <p:spPr>
          <a:xfrm>
            <a:off x="1331640" y="337681"/>
            <a:ext cx="6536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u="sng" dirty="0" smtClean="0"/>
              <a:t>Nejdůležitější hodnoty goniometrických (a cyklometrických funkcí):</a:t>
            </a:r>
            <a:endParaRPr lang="cs-CZ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611560" y="4653136"/>
                <a:ext cx="8222379" cy="1091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b="1" u="sng" dirty="0" smtClean="0">
                    <a:solidFill>
                      <a:srgbClr val="00B050"/>
                    </a:solidFill>
                  </a:rPr>
                  <a:t>Příklad 3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: Určete hodnoty: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𝒂𝒓𝒄𝒔𝒊𝒏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, 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𝒂𝒓𝒄𝒄𝒐𝒔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cs-CZ" b="1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b="1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, 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𝒂𝒓𝒄𝒕𝒈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 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𝟏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, 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𝒂𝒓𝒄𝒄𝒐𝒕𝒈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 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𝟎</m:t>
                    </m:r>
                  </m:oMath>
                </a14:m>
                <a:endParaRPr lang="cs-CZ" b="1" dirty="0" smtClean="0">
                  <a:solidFill>
                    <a:srgbClr val="00B050"/>
                  </a:solidFill>
                </a:endParaRPr>
              </a:p>
              <a:p>
                <a:endParaRPr lang="cs-CZ" b="1" dirty="0" smtClean="0">
                  <a:solidFill>
                    <a:srgbClr val="00B050"/>
                  </a:solidFill>
                </a:endParaRPr>
              </a:p>
              <a:p>
                <a:r>
                  <a:rPr lang="cs-CZ" b="1" u="sng" dirty="0">
                    <a:solidFill>
                      <a:srgbClr val="00B050"/>
                    </a:solidFill>
                  </a:rPr>
                  <a:t>P</a:t>
                </a:r>
                <a:r>
                  <a:rPr lang="cs-CZ" b="1" u="sng" dirty="0" smtClean="0">
                    <a:solidFill>
                      <a:srgbClr val="00B050"/>
                    </a:solidFill>
                  </a:rPr>
                  <a:t>říklad 4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: Určete definiční obory funkcí: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𝒚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=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𝒂𝒓𝒄𝒔𝒊𝒏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, 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𝒚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=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𝒂𝒓𝒄𝒄𝒐𝒕𝒈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 (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𝒙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+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𝟐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cs-CZ" b="1" dirty="0" smtClean="0">
                    <a:solidFill>
                      <a:srgbClr val="00B050"/>
                    </a:solidFill>
                  </a:rPr>
                  <a:t> </a:t>
                </a:r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653136"/>
                <a:ext cx="8222379" cy="1091133"/>
              </a:xfrm>
              <a:prstGeom prst="rect">
                <a:avLst/>
              </a:prstGeom>
              <a:blipFill rotWithShape="1">
                <a:blip r:embed="rId3"/>
                <a:stretch>
                  <a:fillRect l="-593" b="-78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739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Obdélník 1"/>
              <p:cNvSpPr/>
              <p:nvPr/>
            </p:nvSpPr>
            <p:spPr>
              <a:xfrm>
                <a:off x="683568" y="476672"/>
                <a:ext cx="6984776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u="sng" dirty="0" smtClean="0">
                    <a:solidFill>
                      <a:srgbClr val="00B050"/>
                    </a:solidFill>
                  </a:rPr>
                  <a:t>Příklad 1:</a:t>
                </a:r>
                <a:endParaRPr lang="cs-CZ" b="1" u="sng" dirty="0">
                  <a:solidFill>
                    <a:srgbClr val="00B050"/>
                  </a:solidFill>
                </a:endParaRPr>
              </a:p>
              <a:p>
                <a:r>
                  <a:rPr lang="cs-CZ" b="1" dirty="0">
                    <a:solidFill>
                      <a:srgbClr val="00B050"/>
                    </a:solidFill>
                  </a:rPr>
                  <a:t>Určete inverzní funkci k dané funkci </a:t>
                </a:r>
                <a14:m>
                  <m:oMath xmlns:m="http://schemas.openxmlformats.org/officeDocument/2006/math"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=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𝟐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𝒙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−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𝟑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,  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𝒙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⟨"/>
                        <m:endChr m:val="⟩"/>
                        <m:ctrlP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  <m:t>, </m:t>
                        </m:r>
                        <m: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𝟐</m:t>
                        </m:r>
                      </m:e>
                    </m:d>
                    <m:r>
                      <a:rPr lang="cs-CZ" b="1">
                        <a:solidFill>
                          <a:srgbClr val="00B050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cs-CZ" b="1" dirty="0">
                  <a:solidFill>
                    <a:srgbClr val="00B050"/>
                  </a:solidFill>
                  <a:latin typeface="Cambria Math"/>
                </a:endParaRPr>
              </a:p>
              <a:p>
                <a:endParaRPr lang="cs-CZ" b="1" dirty="0">
                  <a:solidFill>
                    <a:srgbClr val="00B050"/>
                  </a:solidFill>
                  <a:latin typeface="Cambria Math"/>
                </a:endParaRPr>
              </a:p>
              <a:p>
                <a:r>
                  <a:rPr lang="cs-CZ" dirty="0" smtClean="0">
                    <a:latin typeface="Cambria Math"/>
                  </a:rPr>
                  <a:t>1. Grafem </a:t>
                </a:r>
                <a:r>
                  <a:rPr lang="cs-CZ" dirty="0">
                    <a:latin typeface="Cambria Math"/>
                  </a:rPr>
                  <a:t>funkce </a:t>
                </a:r>
                <a14:m>
                  <m:oMath xmlns:m="http://schemas.openxmlformats.org/officeDocument/2006/math">
                    <m:r>
                      <a:rPr lang="cs-CZ" i="1" dirty="0">
                        <a:latin typeface="Cambria Math"/>
                      </a:rPr>
                      <m:t>𝑓</m:t>
                    </m:r>
                    <m:r>
                      <a:rPr lang="cs-CZ">
                        <a:latin typeface="Cambria Math"/>
                      </a:rPr>
                      <m:t> </m:t>
                    </m:r>
                  </m:oMath>
                </a14:m>
                <a:r>
                  <a:rPr lang="cs-CZ" dirty="0"/>
                  <a:t>je úsečka. Její koncové body určíme dosazením</a:t>
                </a:r>
                <a:r>
                  <a:rPr lang="cs-CZ" i="1" dirty="0"/>
                  <a:t>: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𝑥</m:t>
                    </m:r>
                    <m:r>
                      <a:rPr lang="cs-CZ" i="1">
                        <a:latin typeface="Cambria Math"/>
                      </a:rPr>
                      <m:t>=−1⇒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𝑦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=2.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cs-CZ" b="0" i="1" smtClean="0">
                        <a:latin typeface="Cambria Math"/>
                        <a:ea typeface="Cambria Math"/>
                      </a:rPr>
                      <m:t>−3=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−5…. </m:t>
                    </m:r>
                    <m:r>
                      <a:rPr lang="cs-CZ" i="1">
                        <a:latin typeface="Cambria Math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cs-CZ" i="1">
                            <a:latin typeface="Cambria Math"/>
                          </a:rPr>
                        </m:ctrlPr>
                      </m:dPr>
                      <m:e>
                        <m:r>
                          <a:rPr lang="cs-CZ" i="1">
                            <a:latin typeface="Cambria Math"/>
                          </a:rPr>
                          <m:t>−1, −5</m:t>
                        </m:r>
                      </m:e>
                    </m:d>
                  </m:oMath>
                </a14:m>
                <a:endParaRPr lang="cs-CZ" i="1" dirty="0"/>
              </a:p>
              <a:p>
                <a:pPr/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𝑥</m:t>
                    </m:r>
                    <m:r>
                      <a:rPr lang="cs-CZ" i="1">
                        <a:latin typeface="Cambria Math"/>
                      </a:rPr>
                      <m:t>=2⇒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𝑦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=2.2−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3=1 …. </m:t>
                    </m:r>
                    <m:r>
                      <a:rPr lang="cs-CZ" i="1">
                        <a:latin typeface="Cambria Math"/>
                      </a:rPr>
                      <m:t>𝐵</m:t>
                    </m:r>
                    <m:d>
                      <m:dPr>
                        <m:begChr m:val="["/>
                        <m:endChr m:val="]"/>
                        <m:ctrlPr>
                          <a:rPr lang="cs-CZ" i="1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  <m:r>
                          <a:rPr lang="cs-CZ" i="1">
                            <a:latin typeface="Cambria Math"/>
                          </a:rPr>
                          <m:t>, 1</m:t>
                        </m:r>
                      </m:e>
                    </m:d>
                  </m:oMath>
                </a14:m>
                <a:r>
                  <a:rPr lang="cs-CZ" i="1" dirty="0" smtClean="0"/>
                  <a:t>    ..... </a:t>
                </a:r>
                <a:r>
                  <a:rPr lang="cs-CZ" b="1" i="1" dirty="0" smtClean="0">
                    <a:solidFill>
                      <a:srgbClr val="FF0000"/>
                    </a:solidFill>
                  </a:rPr>
                  <a:t>znázorněno červeně</a:t>
                </a:r>
                <a:endParaRPr lang="cs-CZ" b="1" i="1" dirty="0" smtClean="0"/>
              </a:p>
              <a:p>
                <a:pPr/>
                <a:endParaRPr lang="cs-CZ" i="1" dirty="0"/>
              </a:p>
            </p:txBody>
          </p:sp>
        </mc:Choice>
        <mc:Fallback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76672"/>
                <a:ext cx="6984776" cy="2031325"/>
              </a:xfrm>
              <a:prstGeom prst="rect">
                <a:avLst/>
              </a:prstGeom>
              <a:blipFill rotWithShape="1">
                <a:blip r:embed="rId2"/>
                <a:stretch>
                  <a:fillRect l="-698" t="-15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4860032" y="2276424"/>
                <a:ext cx="414364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2. U bodů </a:t>
                </a:r>
                <a:r>
                  <a:rPr lang="cs-CZ" i="1" dirty="0" smtClean="0"/>
                  <a:t>A </a:t>
                </a:r>
                <a:r>
                  <a:rPr lang="cs-CZ" dirty="0" err="1" smtClean="0"/>
                  <a:t>a</a:t>
                </a:r>
                <a:r>
                  <a:rPr lang="cs-CZ" dirty="0" smtClean="0"/>
                  <a:t> </a:t>
                </a:r>
                <a:r>
                  <a:rPr lang="cs-CZ" i="1" dirty="0" smtClean="0"/>
                  <a:t>B </a:t>
                </a:r>
                <a:r>
                  <a:rPr lang="cs-CZ" dirty="0" smtClean="0"/>
                  <a:t>vyměníme „x“ a „y“ – získáme body: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𝐶</m:t>
                    </m:r>
                    <m:d>
                      <m:dPr>
                        <m:begChr m:val="["/>
                        <m:endChr m:val="]"/>
                        <m:ctrlPr>
                          <a:rPr lang="cs-CZ" i="1">
                            <a:latin typeface="Cambria Math"/>
                          </a:rPr>
                        </m:ctrlPr>
                      </m:dPr>
                      <m:e>
                        <m:r>
                          <a:rPr lang="cs-CZ" i="1">
                            <a:latin typeface="Cambria Math"/>
                          </a:rPr>
                          <m:t>−</m:t>
                        </m:r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  <m:r>
                          <a:rPr lang="cs-CZ" i="1">
                            <a:latin typeface="Cambria Math"/>
                          </a:rPr>
                          <m:t>, −</m:t>
                        </m:r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r>
                  <a:rPr lang="cs-CZ" dirty="0" smtClean="0"/>
                  <a:t> a 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  <m:d>
                      <m:dPr>
                        <m:begChr m:val="["/>
                        <m:endChr m:val="]"/>
                        <m:ctrlPr>
                          <a:rPr lang="cs-CZ" i="1">
                            <a:latin typeface="Cambria Math"/>
                          </a:rPr>
                        </m:ctrlPr>
                      </m:dPr>
                      <m:e>
                        <m:r>
                          <a:rPr lang="cs-CZ" i="1">
                            <a:latin typeface="Cambria Math"/>
                          </a:rPr>
                          <m:t>1, </m:t>
                        </m:r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e>
                    </m:d>
                  </m:oMath>
                </a14:m>
                <a:endParaRPr lang="cs-CZ" dirty="0" smtClean="0"/>
              </a:p>
              <a:p>
                <a:r>
                  <a:rPr lang="cs-CZ" dirty="0" smtClean="0"/>
                  <a:t> </a:t>
                </a:r>
              </a:p>
              <a:p>
                <a:r>
                  <a:rPr lang="cs-CZ" dirty="0" smtClean="0"/>
                  <a:t>3. Tuto výměnu souřadnic uděláme pro všechny body úsečky </a:t>
                </a:r>
                <a:r>
                  <a:rPr lang="cs-CZ" i="1" dirty="0" smtClean="0"/>
                  <a:t>AB - </a:t>
                </a:r>
                <a:r>
                  <a:rPr lang="cs-CZ" dirty="0" smtClean="0"/>
                  <a:t>vznikne funkce inverzní k </a:t>
                </a:r>
                <a14:m>
                  <m:oMath xmlns:m="http://schemas.openxmlformats.org/officeDocument/2006/math">
                    <m:r>
                      <a:rPr lang="cs-CZ" i="1" dirty="0" smtClean="0">
                        <a:latin typeface="Cambria Math"/>
                      </a:rPr>
                      <m:t>𝑓</m:t>
                    </m:r>
                    <m:r>
                      <a:rPr lang="cs-CZ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dirty="0" smtClean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dirty="0" smtClean="0"/>
                  <a:t>... úsečka </a:t>
                </a:r>
                <a:r>
                  <a:rPr lang="cs-CZ" i="1" dirty="0" smtClean="0"/>
                  <a:t>CD</a:t>
                </a:r>
                <a:r>
                  <a:rPr lang="cs-CZ" dirty="0" smtClean="0"/>
                  <a:t>)</a:t>
                </a:r>
              </a:p>
              <a:p>
                <a:pPr algn="r"/>
                <a:r>
                  <a:rPr lang="cs-CZ" b="1" i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... znázorněno modře</a:t>
                </a:r>
              </a:p>
              <a:p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2276424"/>
                <a:ext cx="4143647" cy="2308324"/>
              </a:xfrm>
              <a:prstGeom prst="rect">
                <a:avLst/>
              </a:prstGeom>
              <a:blipFill rotWithShape="1">
                <a:blip r:embed="rId3"/>
                <a:stretch>
                  <a:fillRect l="-1176" t="-1319" r="-117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4194300" y="4869160"/>
                <a:ext cx="475912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dirty="0" smtClean="0"/>
                  <a:t>Grafy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𝑓</m:t>
                    </m:r>
                    <m:r>
                      <a:rPr lang="cs-CZ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dirty="0" smtClean="0"/>
                  <a:t>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dirty="0" smtClean="0"/>
                  <a:t>jsou souměrné podle přímky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𝑦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𝑥</m:t>
                    </m:r>
                  </m:oMath>
                </a14:m>
                <a:endParaRPr lang="cs-CZ" b="0" dirty="0" smtClean="0"/>
              </a:p>
              <a:p>
                <a:pPr algn="r"/>
                <a:r>
                  <a:rPr lang="cs-CZ" dirty="0" smtClean="0"/>
                  <a:t>... </a:t>
                </a:r>
                <a:r>
                  <a:rPr lang="cs-CZ" b="1" i="1" dirty="0" smtClean="0">
                    <a:solidFill>
                      <a:srgbClr val="00B050"/>
                    </a:solidFill>
                  </a:rPr>
                  <a:t>zelená úsečka</a:t>
                </a:r>
                <a:endParaRPr lang="cs-CZ" b="1" i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300" y="4869160"/>
                <a:ext cx="4759123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1024" t="-4717" r="-1152" b="-141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994"/>
          <a:stretch/>
        </p:blipFill>
        <p:spPr>
          <a:xfrm>
            <a:off x="611560" y="2564904"/>
            <a:ext cx="3938024" cy="362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6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60" y="692696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u="sng" dirty="0" smtClean="0"/>
              <a:t>V následující části zodpovíme dvě otázky:</a:t>
            </a:r>
          </a:p>
          <a:p>
            <a:endParaRPr lang="cs-CZ" sz="3200" dirty="0" smtClean="0"/>
          </a:p>
          <a:p>
            <a:pPr marL="342900" indent="-342900">
              <a:buAutoNum type="arabicPeriod"/>
            </a:pPr>
            <a:r>
              <a:rPr lang="cs-CZ" sz="3200" dirty="0" smtClean="0"/>
              <a:t> Existuje ke každé funkci funkce inverzní?</a:t>
            </a:r>
          </a:p>
          <a:p>
            <a:endParaRPr lang="cs-CZ" sz="3200" dirty="0" smtClean="0"/>
          </a:p>
          <a:p>
            <a:r>
              <a:rPr lang="cs-CZ" sz="3200" dirty="0" smtClean="0"/>
              <a:t>2. Jak nalézt inverzní funkci u složitějších funkcí?</a:t>
            </a:r>
          </a:p>
          <a:p>
            <a:pPr marL="342900" indent="-342900">
              <a:buAutoNum type="arabicPeriod"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2796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755576" y="384339"/>
                <a:ext cx="6480720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 </a:t>
                </a:r>
                <a:r>
                  <a:rPr lang="cs-CZ" sz="2400" u="sng" dirty="0" smtClean="0"/>
                  <a:t>Existuje ke každé funkci funkce inverzní?</a:t>
                </a:r>
              </a:p>
              <a:p>
                <a:endParaRPr lang="cs-CZ" u="sng" dirty="0" smtClean="0"/>
              </a:p>
              <a:p>
                <a:r>
                  <a:rPr lang="cs-CZ" dirty="0" smtClean="0"/>
                  <a:t>Je-li funkce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𝑓</m:t>
                    </m:r>
                    <m:r>
                      <a:rPr lang="cs-CZ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dirty="0" smtClean="0"/>
                  <a:t>prostá na množině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cs-CZ" dirty="0" smtClean="0"/>
                  <a:t>, pak existuje na množině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cs-CZ" dirty="0" smtClean="0"/>
                  <a:t> funkce inverzní. Pro funkce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cs-CZ" dirty="0" smtClean="0"/>
                  <a:t>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dirty="0" smtClean="0"/>
                  <a:t> platí:</a:t>
                </a:r>
              </a:p>
              <a:p>
                <a:pPr algn="ctr"/>
                <a:r>
                  <a:rPr lang="cs-CZ" dirty="0" smtClean="0"/>
                  <a:t>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𝐻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)</m:t>
                    </m:r>
                  </m:oMath>
                </a14:m>
                <a:endParaRPr lang="cs-CZ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𝐻</m:t>
                      </m:r>
                      <m:r>
                        <a:rPr lang="cs-CZ" b="0" i="1" smtClean="0">
                          <a:latin typeface="Cambria Math"/>
                        </a:rPr>
                        <m:t>(</m:t>
                      </m:r>
                      <m:r>
                        <a:rPr lang="cs-CZ" b="0" i="1" smtClean="0">
                          <a:latin typeface="Cambria Math"/>
                        </a:rPr>
                        <m:t>𝑓</m:t>
                      </m:r>
                      <m:r>
                        <a:rPr lang="cs-CZ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dirty="0" smtClean="0"/>
              </a:p>
              <a:p>
                <a:pPr algn="ctr"/>
                <a:endParaRPr lang="cs-CZ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84339"/>
                <a:ext cx="6480720" cy="2123658"/>
              </a:xfrm>
              <a:prstGeom prst="rect">
                <a:avLst/>
              </a:prstGeom>
              <a:blipFill rotWithShape="1">
                <a:blip r:embed="rId2"/>
                <a:stretch>
                  <a:fillRect l="-847" t="-229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5036169" y="4552815"/>
                <a:ext cx="32978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𝑫</m:t>
                    </m:r>
                    <m:d>
                      <m:dPr>
                        <m:ctrlP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𝒇</m:t>
                        </m:r>
                      </m:e>
                    </m:d>
                    <m:r>
                      <a:rPr lang="cs-CZ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cs-CZ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cs-CZ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, </m:t>
                        </m:r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r>
                  <a:rPr lang="cs-CZ" dirty="0" smtClean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𝑯</m:t>
                    </m:r>
                    <m:d>
                      <m:dPr>
                        <m:ctrlP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𝒇</m:t>
                        </m:r>
                      </m:e>
                    </m:d>
                    <m:r>
                      <a:rPr lang="cs-CZ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cs-CZ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cs-CZ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, </m:t>
                        </m:r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169" y="4552815"/>
                <a:ext cx="3297826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Obdélník 5"/>
              <p:cNvSpPr/>
              <p:nvPr/>
            </p:nvSpPr>
            <p:spPr>
              <a:xfrm>
                <a:off x="4772589" y="5013176"/>
                <a:ext cx="3794116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𝑫</m:t>
                    </m:r>
                    <m:d>
                      <m:dPr>
                        <m:ctrlPr>
                          <a:rPr lang="cs-CZ" b="1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  <m:t>𝒇</m:t>
                            </m:r>
                          </m:e>
                          <m:sup>
                            <m:r>
                              <a:rPr lang="cs-CZ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cs-CZ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sup>
                        </m:sSup>
                      </m:e>
                    </m:d>
                    <m:r>
                      <a:rPr lang="cs-CZ" b="1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cs-CZ" b="1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cs-CZ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, </m:t>
                        </m:r>
                        <m:r>
                          <a:rPr lang="cs-CZ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r>
                  <a:rPr lang="cs-CZ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𝑯</m:t>
                    </m:r>
                    <m:d>
                      <m:dPr>
                        <m:ctrlPr>
                          <a:rPr lang="cs-CZ" b="1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  <m:t>𝒇</m:t>
                            </m:r>
                          </m:e>
                          <m:sup>
                            <m:r>
                              <a:rPr lang="cs-CZ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cs-CZ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sup>
                        </m:sSup>
                      </m:e>
                    </m:d>
                    <m:r>
                      <a:rPr lang="cs-CZ" b="1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cs-CZ" b="1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cs-CZ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, </m:t>
                        </m:r>
                        <m:r>
                          <a:rPr lang="cs-CZ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endParaRPr lang="cs-CZ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2589" y="5013176"/>
                <a:ext cx="3794116" cy="404983"/>
              </a:xfrm>
              <a:prstGeom prst="rect">
                <a:avLst/>
              </a:prstGeom>
              <a:blipFill rotWithShape="1">
                <a:blip r:embed="rId4"/>
                <a:stretch>
                  <a:fillRect t="-1493" b="-1940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4788024" y="2606168"/>
            <a:ext cx="4002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u="sng" dirty="0" smtClean="0"/>
              <a:t>Vrátíme se znovu k obrázku z příkladu 1:</a:t>
            </a:r>
            <a:endParaRPr lang="cs-CZ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4836562" y="2998693"/>
                <a:ext cx="39540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𝑓</m:t>
                    </m:r>
                    <m:r>
                      <a:rPr lang="cs-CZ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dirty="0" smtClean="0"/>
                  <a:t> je prostá </a:t>
                </a:r>
                <a:r>
                  <a:rPr lang="cs-CZ" dirty="0" smtClean="0"/>
                  <a:t>na množině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𝑀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−1,2</m:t>
                        </m:r>
                      </m:e>
                    </m:d>
                    <m:r>
                      <a:rPr lang="cs-CZ" b="0" i="1" smtClean="0">
                        <a:latin typeface="Cambria Math"/>
                      </a:rPr>
                      <m:t>,</m:t>
                    </m:r>
                  </m:oMath>
                </a14:m>
                <a:endParaRPr lang="cs-CZ" b="0" dirty="0" smtClean="0"/>
              </a:p>
              <a:p>
                <a:r>
                  <a:rPr lang="cs-CZ" dirty="0" smtClean="0"/>
                  <a:t>na této množině existuje inverzní funkce</a:t>
                </a:r>
                <a:endParaRPr lang="cs-CZ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562" y="2998693"/>
                <a:ext cx="3954096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1233" t="-4717" r="-616" b="-141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994"/>
          <a:stretch/>
        </p:blipFill>
        <p:spPr>
          <a:xfrm>
            <a:off x="611560" y="2276872"/>
            <a:ext cx="3938024" cy="362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6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Obdélník 1"/>
              <p:cNvSpPr/>
              <p:nvPr/>
            </p:nvSpPr>
            <p:spPr>
              <a:xfrm>
                <a:off x="539552" y="404664"/>
                <a:ext cx="7344816" cy="7322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sz="2400" u="sng" dirty="0" smtClean="0"/>
                  <a:t>Jak nalézt inverzní funkci u složitějších funkcí?</a:t>
                </a:r>
              </a:p>
              <a:p>
                <a:r>
                  <a:rPr lang="cs-CZ" dirty="0" smtClean="0"/>
                  <a:t>postup si ukážeme na příkladu 1:</a:t>
                </a:r>
              </a:p>
              <a:p>
                <a:pPr/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=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𝟐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𝒙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−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𝟑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,  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</a:rPr>
                      <m:t>𝒙</m:t>
                    </m:r>
                    <m:r>
                      <a:rPr lang="cs-CZ" b="1" i="1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⟨"/>
                        <m:endChr m:val="⟩"/>
                        <m:ctrlP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cs-CZ" b="1" i="1">
                            <a:solidFill>
                              <a:srgbClr val="00B050"/>
                            </a:solidFill>
                            <a:latin typeface="Cambria Math"/>
                          </a:rPr>
                          <m:t>, </m:t>
                        </m:r>
                        <m: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r>
                  <a:rPr lang="cs-CZ" b="1" dirty="0" smtClean="0">
                    <a:solidFill>
                      <a:srgbClr val="00B050"/>
                    </a:solidFill>
                    <a:latin typeface="Cambria Math"/>
                  </a:rPr>
                  <a:t> </a:t>
                </a:r>
              </a:p>
              <a:p>
                <a:pPr/>
                <a:endParaRPr lang="cs-CZ" b="1" dirty="0" smtClean="0">
                  <a:solidFill>
                    <a:srgbClr val="00B050"/>
                  </a:solidFill>
                  <a:latin typeface="Cambria Math"/>
                </a:endParaRPr>
              </a:p>
              <a:p>
                <a:pPr/>
                <a:r>
                  <a:rPr lang="cs-CZ" dirty="0" smtClean="0">
                    <a:solidFill>
                      <a:srgbClr val="FF0000"/>
                    </a:solidFill>
                  </a:rPr>
                  <a:t>1. ověříme, že inverzní funkce existuje:</a:t>
                </a:r>
                <a:endParaRPr lang="cs-CZ" i="1" dirty="0" smtClean="0"/>
              </a:p>
              <a:p>
                <a:pPr/>
                <a:r>
                  <a:rPr lang="cs-CZ" dirty="0" smtClean="0">
                    <a:latin typeface="Cambria Math"/>
                  </a:rPr>
                  <a:t>lineární funkce – prostá na množině R (tedy i na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cs-CZ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−1, </m:t>
                        </m:r>
                        <m:r>
                          <a:rPr lang="cs-CZ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e>
                    </m:d>
                  </m:oMath>
                </a14:m>
                <a:r>
                  <a:rPr lang="cs-CZ" dirty="0" smtClean="0">
                    <a:latin typeface="Cambria Math"/>
                  </a:rPr>
                  <a:t>) , existuje funkce inverzní </a:t>
                </a:r>
              </a:p>
              <a:p>
                <a:pPr/>
                <a:endParaRPr lang="cs-CZ" i="1" dirty="0" smtClean="0">
                  <a:latin typeface="Cambria Math"/>
                </a:endParaRPr>
              </a:p>
              <a:p>
                <a:pPr/>
                <a:r>
                  <a:rPr lang="cs-CZ" dirty="0" smtClean="0">
                    <a:solidFill>
                      <a:srgbClr val="FF0000"/>
                    </a:solidFill>
                  </a:rPr>
                  <a:t>2. z funkčního předpisu </a:t>
                </a: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cs-CZ" dirty="0" smtClean="0">
                    <a:solidFill>
                      <a:srgbClr val="FF0000"/>
                    </a:solidFill>
                    <a:latin typeface="Cambria Math"/>
                  </a:rPr>
                  <a:t> </a:t>
                </a:r>
                <a:r>
                  <a:rPr lang="cs-CZ" dirty="0" smtClean="0">
                    <a:solidFill>
                      <a:srgbClr val="FF0000"/>
                    </a:solidFill>
                  </a:rPr>
                  <a:t>vyjádříme</a:t>
                </a:r>
                <a:r>
                  <a:rPr lang="cs-CZ" dirty="0" smtClean="0">
                    <a:solidFill>
                      <a:srgbClr val="FF0000"/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 smtClean="0">
                    <a:solidFill>
                      <a:srgbClr val="FF0000"/>
                    </a:solidFill>
                    <a:latin typeface="Cambria Math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b="0" i="1">
                          <a:solidFill>
                            <a:schemeClr val="tx1"/>
                          </a:solidFill>
                          <a:latin typeface="Cambria Math"/>
                        </a:rPr>
                        <m:t>=2</m:t>
                      </m:r>
                      <m:r>
                        <a:rPr lang="cs-CZ" b="0" i="1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cs-CZ" b="0" i="1">
                          <a:solidFill>
                            <a:schemeClr val="tx1"/>
                          </a:solidFill>
                          <a:latin typeface="Cambria Math"/>
                        </a:rPr>
                        <m:t>−3⟹</m:t>
                      </m:r>
                      <m:r>
                        <a:rPr lang="cs-CZ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+3=2</m:t>
                      </m:r>
                      <m:r>
                        <a:rPr lang="cs-CZ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cs-CZ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⟹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/>
                <a:endParaRPr lang="cs-CZ" dirty="0">
                  <a:solidFill>
                    <a:srgbClr val="FF0000"/>
                  </a:solidFill>
                  <a:latin typeface="Cambria Math"/>
                </a:endParaRPr>
              </a:p>
              <a:p>
                <a:r>
                  <a:rPr lang="cs-CZ" dirty="0" smtClean="0">
                    <a:solidFill>
                      <a:srgbClr val="FF0000"/>
                    </a:solidFill>
                  </a:rPr>
                  <a:t>3. vyměníme „</a:t>
                </a:r>
                <a14:m>
                  <m:oMath xmlns:m="http://schemas.openxmlformats.org/officeDocument/2006/math">
                    <m:r>
                      <a:rPr lang="cs-CZ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 smtClean="0">
                    <a:solidFill>
                      <a:srgbClr val="FF0000"/>
                    </a:solidFill>
                  </a:rPr>
                  <a:t>“ a „</a:t>
                </a:r>
                <a14:m>
                  <m:oMath xmlns:m="http://schemas.openxmlformats.org/officeDocument/2006/math">
                    <m:r>
                      <a:rPr lang="cs-CZ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cs-CZ" dirty="0" smtClean="0">
                    <a:solidFill>
                      <a:srgbClr val="FF0000"/>
                    </a:solidFill>
                  </a:rPr>
                  <a:t>“ ...  vznikne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</m:oMath>
                </a14:m>
                <a:endParaRPr lang="cs-CZ" dirty="0" smtClean="0">
                  <a:solidFill>
                    <a:srgbClr val="FF0000"/>
                  </a:solidFill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cs-CZ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cs-CZ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: </m:t>
                      </m:r>
                      <m:r>
                        <a:rPr lang="cs-CZ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cs-CZ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dirty="0" smtClean="0">
                  <a:solidFill>
                    <a:srgbClr val="FF0000"/>
                  </a:solidFill>
                </a:endParaRPr>
              </a:p>
              <a:p>
                <a:r>
                  <a:rPr lang="cs-CZ" dirty="0">
                    <a:solidFill>
                      <a:srgbClr val="FF0000"/>
                    </a:solidFill>
                  </a:rPr>
                  <a:t>4</a:t>
                </a:r>
                <a:r>
                  <a:rPr lang="cs-CZ" dirty="0" smtClean="0">
                    <a:solidFill>
                      <a:srgbClr val="FF0000"/>
                    </a:solidFill>
                  </a:rPr>
                  <a:t>. </a:t>
                </a: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cs-CZ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cs-CZ" dirty="0" smtClean="0">
                    <a:solidFill>
                      <a:srgbClr val="FF0000"/>
                    </a:solidFill>
                    <a:latin typeface="Cambria Math"/>
                  </a:rPr>
                  <a:t>:              </a:t>
                </a:r>
                <a14:m>
                  <m:oMath xmlns:m="http://schemas.openxmlformats.org/officeDocument/2006/math">
                    <m:r>
                      <a:rPr lang="cs-CZ" b="0" i="0" smtClean="0">
                        <a:solidFill>
                          <a:schemeClr val="tx1"/>
                        </a:solidFill>
                        <a:latin typeface="Cambria Math"/>
                      </a:rPr>
                      <m:t>          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𝜖</m:t>
                    </m:r>
                    <m:d>
                      <m:dPr>
                        <m:begChr m:val="⟨"/>
                        <m:endChr m:val="⟩"/>
                        <m:ctrlPr>
                          <a:rPr lang="cs-CZ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cs-CZ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 </m:t>
                        </m:r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endParaRPr lang="cs-CZ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endParaRPr lang="cs-CZ" dirty="0">
                  <a:solidFill>
                    <a:srgbClr val="FF0000"/>
                  </a:solidFill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u="sng" smtClean="0">
                          <a:solidFill>
                            <a:srgbClr val="00B050"/>
                          </a:solidFill>
                        </a:rPr>
                        <m:t>𝐏</m:t>
                      </m:r>
                      <m:r>
                        <a:rPr lang="cs-CZ" b="1" i="0" u="sng" smtClean="0">
                          <a:solidFill>
                            <a:srgbClr val="00B050"/>
                          </a:solidFill>
                        </a:rPr>
                        <m:t>ří</m:t>
                      </m:r>
                      <m:r>
                        <a:rPr lang="cs-CZ" b="1" i="0" u="sng" smtClean="0">
                          <a:solidFill>
                            <a:srgbClr val="00B050"/>
                          </a:solidFill>
                        </a:rPr>
                        <m:t>𝐤𝐥𝐚𝐝</m:t>
                      </m:r>
                      <m:r>
                        <a:rPr lang="cs-CZ" b="1" i="0" u="sng" smtClean="0">
                          <a:solidFill>
                            <a:srgbClr val="00B050"/>
                          </a:solidFill>
                          <a:latin typeface="Cambria Math"/>
                        </a:rPr>
                        <m:t> </m:t>
                      </m:r>
                      <m:r>
                        <a:rPr lang="cs-CZ" b="1" i="0" u="sng" smtClean="0">
                          <a:solidFill>
                            <a:srgbClr val="00B05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b="1" i="0" u="sng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</m:oMath>
                  </m:oMathPara>
                </a14:m>
                <a:endParaRPr lang="cs-CZ" b="1" i="0" u="sng" dirty="0" smtClean="0">
                  <a:solidFill>
                    <a:srgbClr val="00B050"/>
                  </a:solidFill>
                  <a:latin typeface="Cambria Math"/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𝐏𝐫𝐨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 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𝐝𝐚𝐧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é 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𝐟𝐮𝐧𝐤𝐜𝐞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 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𝐮𝐫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č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𝐞𝐭𝐞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 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𝐟𝐮𝐧𝐤𝐜𝐞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 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𝐢𝐧𝐯𝐞𝐫𝐳𝐧</m:t>
                      </m:r>
                      <m:r>
                        <a:rPr lang="cs-CZ" b="0" i="0" smtClean="0">
                          <a:solidFill>
                            <a:srgbClr val="00B050"/>
                          </a:solidFill>
                        </a:rPr>
                        <m:t>í</m:t>
                      </m:r>
                      <m:r>
                        <a:rPr lang="cs-CZ" b="1" i="0" smtClean="0">
                          <a:solidFill>
                            <a:srgbClr val="00B050"/>
                          </a:solidFill>
                        </a:rPr>
                        <m:t>:</m:t>
                      </m:r>
                    </m:oMath>
                  </m:oMathPara>
                </a14:m>
                <a:endParaRPr lang="cs-CZ" b="1" dirty="0" smtClean="0">
                  <a:solidFill>
                    <a:srgbClr val="00B050"/>
                  </a:solidFill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)  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𝒚</m:t>
                      </m:r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𝟒</m:t>
                          </m:r>
                        </m:sub>
                      </m:sSub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b="1" dirty="0" smtClean="0">
                  <a:solidFill>
                    <a:srgbClr val="00B050"/>
                  </a:solidFill>
                  <a:latin typeface="Cambria Math"/>
                </a:endParaRPr>
              </a:p>
              <a:p>
                <a:pPr/>
                <a:r>
                  <a:rPr lang="cs-CZ" b="1" dirty="0" smtClean="0">
                    <a:solidFill>
                      <a:srgbClr val="00B050"/>
                    </a:solidFill>
                    <a:latin typeface="Cambria Math"/>
                  </a:rPr>
                  <a:t>b) 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𝒚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cs-CZ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−</m:t>
                    </m:r>
                    <m:r>
                      <a:rPr lang="cs-CZ" b="1" i="1" smtClean="0">
                        <a:solidFill>
                          <a:srgbClr val="00B050"/>
                        </a:solidFill>
                        <a:latin typeface="Cambria Math"/>
                      </a:rPr>
                      <m:t>𝟒</m:t>
                    </m:r>
                  </m:oMath>
                </a14:m>
                <a:endParaRPr lang="cs-CZ" b="1" dirty="0" smtClean="0">
                  <a:solidFill>
                    <a:srgbClr val="00B050"/>
                  </a:solidFill>
                  <a:latin typeface="Cambria Math"/>
                </a:endParaRPr>
              </a:p>
              <a:p>
                <a:pPr/>
                <a:endParaRPr lang="cs-CZ" b="1" dirty="0" smtClean="0">
                  <a:solidFill>
                    <a:srgbClr val="00B050"/>
                  </a:solidFill>
                  <a:latin typeface="Cambria Math"/>
                </a:endParaRPr>
              </a:p>
              <a:p>
                <a:pPr/>
                <a:endParaRPr lang="cs-CZ" b="1" dirty="0" smtClean="0">
                  <a:solidFill>
                    <a:srgbClr val="00B050"/>
                  </a:solidFill>
                  <a:latin typeface="Cambria Math"/>
                </a:endParaRPr>
              </a:p>
              <a:p>
                <a:endParaRPr lang="cs-CZ" dirty="0" smtClean="0">
                  <a:solidFill>
                    <a:srgbClr val="FF0000"/>
                  </a:solidFill>
                </a:endParaRPr>
              </a:p>
              <a:p>
                <a:endParaRPr lang="cs-CZ" dirty="0" smtClean="0">
                  <a:solidFill>
                    <a:srgbClr val="FF0000"/>
                  </a:solidFill>
                </a:endParaRPr>
              </a:p>
              <a:p>
                <a:pPr marL="342900" indent="-342900">
                  <a:buAutoNum type="arabicPeriod"/>
                </a:pPr>
                <a:endParaRPr lang="cs-CZ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04664"/>
                <a:ext cx="7344816" cy="7322069"/>
              </a:xfrm>
              <a:prstGeom prst="rect">
                <a:avLst/>
              </a:prstGeom>
              <a:blipFill rotWithShape="1">
                <a:blip r:embed="rId2"/>
                <a:stretch>
                  <a:fillRect l="-1329" t="-666" r="-4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délník 11"/>
          <p:cNvSpPr/>
          <p:nvPr/>
        </p:nvSpPr>
        <p:spPr>
          <a:xfrm>
            <a:off x="3167844" y="4077072"/>
            <a:ext cx="2088232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149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83568" y="404664"/>
            <a:ext cx="7562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u="sng" dirty="0" smtClean="0"/>
              <a:t>CYKLOMETRICKÉ FUNKCE (funkce inverzní ke goniometrickým funkcím):</a:t>
            </a:r>
            <a:endParaRPr lang="cs-CZ" sz="2000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899592" y="1009615"/>
                <a:ext cx="30673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sng" smtClean="0">
                          <a:solidFill>
                            <a:srgbClr val="FF0000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b="0" i="1" u="sng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cs-CZ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cs-CZ" b="0" i="0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cs-CZ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cs-CZ" b="0" i="0" u="sng" smtClean="0">
                          <a:solidFill>
                            <a:srgbClr val="FF0000"/>
                          </a:solidFill>
                          <a:latin typeface="Cambria Math"/>
                        </a:rPr>
                        <m:t>, </m:t>
                      </m:r>
                      <m:r>
                        <a:rPr lang="cs-CZ" b="0" i="1" u="sng" smtClean="0">
                          <a:solidFill>
                            <a:srgbClr val="FF0000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cs-CZ" b="0" i="1" u="sng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cs-CZ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0" i="1" u="sng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∞,+∞</m:t>
                          </m:r>
                        </m:e>
                      </m:d>
                    </m:oMath>
                  </m:oMathPara>
                </a14:m>
                <a:endParaRPr lang="cs-CZ" i="1" u="sng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009615"/>
                <a:ext cx="3067314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99"/>
          <a:stretch/>
        </p:blipFill>
        <p:spPr>
          <a:xfrm>
            <a:off x="827584" y="2213056"/>
            <a:ext cx="7610573" cy="38846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536731" y="1391974"/>
                <a:ext cx="7497181" cy="8553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dirty="0" smtClean="0"/>
                  <a:t>Funkce </a:t>
                </a: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r>
                      <a:rPr lang="cs-CZ" b="0" i="0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dirty="0" smtClean="0"/>
                  <a:t> není prostá na celém svém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cs-CZ" dirty="0" smtClean="0"/>
                  <a:t>, je prostá na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cs-CZ" dirty="0" smtClean="0"/>
                  <a:t>.</a:t>
                </a:r>
              </a:p>
              <a:p>
                <a:r>
                  <a:rPr lang="cs-CZ" dirty="0" smtClean="0"/>
                  <a:t>Na tomto intervalu existuje inverzní funkce.....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: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𝒚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cs-CZ" b="1" i="0" smtClean="0">
                        <a:solidFill>
                          <a:srgbClr val="0070C0"/>
                        </a:solidFill>
                        <a:latin typeface="Cambria Math"/>
                      </a:rPr>
                      <m:t>𝐚𝐫𝐜𝐬𝐢𝐧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, 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⟨"/>
                        <m:endChr m:val="⟩"/>
                        <m:ctrlP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cs-CZ" b="1" i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731" y="1391974"/>
                <a:ext cx="7497181" cy="855362"/>
              </a:xfrm>
              <a:prstGeom prst="rect">
                <a:avLst/>
              </a:prstGeom>
              <a:blipFill rotWithShape="1">
                <a:blip r:embed="rId4"/>
                <a:stretch>
                  <a:fillRect l="-650" b="-99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113032" y="5153562"/>
                <a:ext cx="7920880" cy="2159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i="1" u="sng" dirty="0" smtClean="0"/>
                  <a:t>Všimněte si:</a:t>
                </a:r>
              </a:p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i="1" dirty="0" smtClean="0"/>
                  <a:t> ..............prostá na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cs-CZ" i="1" dirty="0" smtClean="0"/>
                  <a:t>,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b="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−1,1</m:t>
                        </m:r>
                      </m:e>
                    </m:d>
                  </m:oMath>
                </a14:m>
                <a:endParaRPr lang="cs-CZ" i="1" dirty="0" smtClean="0"/>
              </a:p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arc</m:t>
                        </m:r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i="1" dirty="0" smtClean="0"/>
                  <a:t> </a:t>
                </a:r>
                <a:r>
                  <a:rPr lang="cs-CZ" i="1" dirty="0"/>
                  <a:t> </a:t>
                </a:r>
                <a:r>
                  <a:rPr lang="cs-CZ" i="1" dirty="0" smtClean="0"/>
                  <a:t>.....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cs-CZ" b="0" i="1" dirty="0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cs-CZ" b="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−1,1</m:t>
                        </m:r>
                      </m:e>
                    </m:d>
                  </m:oMath>
                </a14:m>
                <a:r>
                  <a:rPr lang="cs-CZ" i="1" dirty="0" smtClean="0"/>
                  <a:t>,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𝐻</m:t>
                    </m:r>
                    <m:r>
                      <a:rPr lang="cs-CZ" b="0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dirty="0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dirty="0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dirty="0" smtClean="0">
                        <a:latin typeface="Cambria Math"/>
                      </a:rPr>
                      <m:t>)=</m:t>
                    </m:r>
                    <m:d>
                      <m:dPr>
                        <m:begChr m:val="⟨"/>
                        <m:endChr m:val="⟩"/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cs-CZ" i="1" dirty="0" smtClean="0"/>
              </a:p>
              <a:p>
                <a:pPr/>
                <a:endParaRPr lang="cs-CZ" i="1" dirty="0" smtClean="0"/>
              </a:p>
              <a:p>
                <a:endParaRPr lang="cs-CZ" i="1" dirty="0" smtClean="0"/>
              </a:p>
              <a:p>
                <a:endParaRPr lang="cs-CZ" i="1" dirty="0"/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32" y="5153562"/>
                <a:ext cx="7920880" cy="2159950"/>
              </a:xfrm>
              <a:prstGeom prst="rect">
                <a:avLst/>
              </a:prstGeom>
              <a:blipFill rotWithShape="1">
                <a:blip r:embed="rId5"/>
                <a:stretch>
                  <a:fillRect l="-693" t="-140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185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563149" y="548680"/>
                <a:ext cx="30977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sng" smtClean="0">
                          <a:solidFill>
                            <a:srgbClr val="FF0000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b="0" i="1" u="sng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cs-CZ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cs-CZ" b="0" i="0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cs-CZ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cs-CZ" b="0" i="0" u="sng" smtClean="0">
                          <a:solidFill>
                            <a:srgbClr val="FF0000"/>
                          </a:solidFill>
                          <a:latin typeface="Cambria Math"/>
                        </a:rPr>
                        <m:t>, </m:t>
                      </m:r>
                      <m:r>
                        <a:rPr lang="cs-CZ" b="0" i="1" u="sng" smtClean="0">
                          <a:solidFill>
                            <a:srgbClr val="FF0000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cs-CZ" b="0" i="1" u="sng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cs-CZ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0" i="1" u="sng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∞,+∞</m:t>
                          </m:r>
                        </m:e>
                      </m:d>
                    </m:oMath>
                  </m:oMathPara>
                </a14:m>
                <a:endParaRPr lang="cs-CZ" i="1" u="sng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149" y="548680"/>
                <a:ext cx="3097771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536731" y="1391974"/>
                <a:ext cx="7513211" cy="652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dirty="0" smtClean="0"/>
                  <a:t>Funkce </a:t>
                </a: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r>
                      <a:rPr lang="cs-CZ" b="0" i="0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dirty="0" smtClean="0"/>
                  <a:t> není prostá na celém svém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cs-CZ" dirty="0" smtClean="0"/>
                  <a:t>, je prostá na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cs-CZ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cs-CZ" dirty="0" smtClean="0"/>
                  <a:t>.</a:t>
                </a:r>
              </a:p>
              <a:p>
                <a:r>
                  <a:rPr lang="cs-CZ" dirty="0" smtClean="0"/>
                  <a:t>Na tomto intervalu existuje inverzní funkce.....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: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𝒚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cs-CZ" b="1" i="0" smtClean="0">
                        <a:solidFill>
                          <a:srgbClr val="0070C0"/>
                        </a:solidFill>
                        <a:latin typeface="Cambria Math"/>
                      </a:rPr>
                      <m:t>𝐚𝐫𝐜𝐜𝐨𝐬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, 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⟨"/>
                        <m:endChr m:val="⟩"/>
                        <m:ctrlP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cs-CZ" b="1" i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731" y="1391974"/>
                <a:ext cx="7513211" cy="652551"/>
              </a:xfrm>
              <a:prstGeom prst="rect">
                <a:avLst/>
              </a:prstGeom>
              <a:blipFill rotWithShape="1">
                <a:blip r:embed="rId3"/>
                <a:stretch>
                  <a:fillRect l="-649" t="-4673" b="-140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113032" y="5153562"/>
                <a:ext cx="792088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i="1" u="sng" dirty="0" smtClean="0"/>
                  <a:t>Všimněte si:</a:t>
                </a:r>
              </a:p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i="1" dirty="0" smtClean="0"/>
                  <a:t> .............. prostá na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cs-CZ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cs-CZ" i="1" dirty="0" smtClean="0"/>
                  <a:t>,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b="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−1,1</m:t>
                        </m:r>
                      </m:e>
                    </m:d>
                  </m:oMath>
                </a14:m>
                <a:endParaRPr lang="cs-CZ" i="1" dirty="0" smtClean="0"/>
              </a:p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arccos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i="1" dirty="0" smtClean="0"/>
                  <a:t> </a:t>
                </a:r>
                <a:r>
                  <a:rPr lang="cs-CZ" i="1" dirty="0"/>
                  <a:t> </a:t>
                </a:r>
                <a:r>
                  <a:rPr lang="cs-CZ" i="1" dirty="0" smtClean="0"/>
                  <a:t>.....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cs-CZ" b="0" i="1" dirty="0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cs-CZ" b="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−1,1</m:t>
                        </m:r>
                      </m:e>
                    </m:d>
                  </m:oMath>
                </a14:m>
                <a:r>
                  <a:rPr lang="cs-CZ" i="1" dirty="0" smtClean="0"/>
                  <a:t>,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𝐻</m:t>
                    </m:r>
                    <m:r>
                      <a:rPr lang="cs-CZ" b="0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dirty="0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dirty="0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dirty="0" smtClean="0">
                        <a:latin typeface="Cambria Math"/>
                      </a:rPr>
                      <m:t>)=</m:t>
                    </m:r>
                    <m:d>
                      <m:dPr>
                        <m:begChr m:val="⟨"/>
                        <m:endChr m:val="⟩"/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cs-CZ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cs-CZ" i="1" dirty="0" smtClean="0"/>
              </a:p>
              <a:p>
                <a:pPr/>
                <a:endParaRPr lang="cs-CZ" i="1" dirty="0" smtClean="0"/>
              </a:p>
              <a:p>
                <a:endParaRPr lang="cs-CZ" i="1" dirty="0" smtClean="0"/>
              </a:p>
              <a:p>
                <a:endParaRPr lang="cs-CZ" i="1" dirty="0"/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32" y="5153562"/>
                <a:ext cx="7920880" cy="1754326"/>
              </a:xfrm>
              <a:prstGeom prst="rect">
                <a:avLst/>
              </a:prstGeom>
              <a:blipFill rotWithShape="1">
                <a:blip r:embed="rId4"/>
                <a:stretch>
                  <a:fillRect l="-693" t="-17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00"/>
          <a:stretch/>
        </p:blipFill>
        <p:spPr>
          <a:xfrm>
            <a:off x="857627" y="2204864"/>
            <a:ext cx="6882725" cy="308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39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534812" y="289661"/>
                <a:ext cx="3738075" cy="562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cs-CZ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tg</m:t>
                          </m:r>
                        </m:fName>
                        <m:e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cs-CZ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, 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𝑅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begChr m:val="{"/>
                          <m:endChr m:val="}"/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cs-CZ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𝜖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𝑍</m:t>
                          </m:r>
                        </m:e>
                      </m:d>
                    </m:oMath>
                  </m:oMathPara>
                </a14:m>
                <a:endParaRPr lang="cs-CZ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812" y="289661"/>
                <a:ext cx="3738075" cy="5629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529546" y="764704"/>
                <a:ext cx="7519623" cy="790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dirty="0" smtClean="0"/>
                  <a:t>Funkce </a:t>
                </a: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r>
                      <a:rPr lang="cs-CZ" b="0" i="0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tg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dirty="0" smtClean="0"/>
                  <a:t> není prostá na celém svém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cs-CZ" dirty="0" smtClean="0"/>
                  <a:t>, je prostá na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cs-CZ" dirty="0" smtClean="0"/>
                  <a:t>.</a:t>
                </a:r>
              </a:p>
              <a:p>
                <a:r>
                  <a:rPr lang="cs-CZ" dirty="0" smtClean="0"/>
                  <a:t>Na tomto intervalu existuje inverzní funkce.....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: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𝒚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cs-CZ" b="1" i="0" smtClean="0">
                        <a:solidFill>
                          <a:srgbClr val="0070C0"/>
                        </a:solidFill>
                        <a:latin typeface="Cambria Math"/>
                      </a:rPr>
                      <m:t>𝐚𝐫𝐜𝐭𝐠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, 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ctrlPr>
                          <a:rPr lang="cs-CZ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0" i="1" dirty="0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∞,∞</m:t>
                        </m:r>
                      </m:e>
                    </m:d>
                  </m:oMath>
                </a14:m>
                <a:endParaRPr lang="cs-CZ" b="1" i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46" y="764704"/>
                <a:ext cx="7519623" cy="790088"/>
              </a:xfrm>
              <a:prstGeom prst="rect">
                <a:avLst/>
              </a:prstGeom>
              <a:blipFill rotWithShape="1">
                <a:blip r:embed="rId3"/>
                <a:stretch>
                  <a:fillRect l="-730" b="-1153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113032" y="5153562"/>
                <a:ext cx="7920880" cy="1752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i="1" u="sng" dirty="0" smtClean="0"/>
                  <a:t>Všimněte si:</a:t>
                </a:r>
              </a:p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tg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i="1" dirty="0" smtClean="0"/>
                  <a:t> .............. prostá na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cs-CZ" i="1" dirty="0" smtClean="0"/>
                  <a:t>,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−</m:t>
                        </m:r>
                        <m:r>
                          <a:rPr lang="cs-CZ" b="0" i="1" dirty="0" smtClean="0">
                            <a:latin typeface="Cambria Math"/>
                            <a:ea typeface="Cambria Math"/>
                          </a:rPr>
                          <m:t>∞,∞</m:t>
                        </m:r>
                      </m:e>
                    </m:d>
                  </m:oMath>
                </a14:m>
                <a:endParaRPr lang="cs-CZ" i="1" dirty="0" smtClean="0"/>
              </a:p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arctg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i="1" dirty="0" smtClean="0"/>
                  <a:t> </a:t>
                </a:r>
                <a:r>
                  <a:rPr lang="cs-CZ" i="1" dirty="0"/>
                  <a:t> </a:t>
                </a:r>
                <a:r>
                  <a:rPr lang="cs-CZ" i="1" dirty="0" smtClean="0"/>
                  <a:t>.....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cs-CZ" b="0" i="1" dirty="0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cs-CZ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−</m:t>
                        </m:r>
                        <m:r>
                          <a:rPr lang="cs-CZ" b="0" i="1" dirty="0" smtClean="0">
                            <a:latin typeface="Cambria Math"/>
                            <a:ea typeface="Cambria Math"/>
                          </a:rPr>
                          <m:t>∞,∞</m:t>
                        </m:r>
                      </m:e>
                    </m:d>
                  </m:oMath>
                </a14:m>
                <a:r>
                  <a:rPr lang="cs-CZ" i="1" dirty="0" smtClean="0"/>
                  <a:t>,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𝐻</m:t>
                    </m:r>
                    <m:r>
                      <a:rPr lang="cs-CZ" b="0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dirty="0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dirty="0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dirty="0" smtClean="0">
                        <a:latin typeface="Cambria Math"/>
                      </a:rPr>
                      <m:t>)=</m:t>
                    </m:r>
                    <m:d>
                      <m:dPr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cs-CZ" i="1" dirty="0" smtClean="0"/>
              </a:p>
              <a:p>
                <a:endParaRPr lang="cs-CZ" i="1" dirty="0" smtClean="0"/>
              </a:p>
              <a:p>
                <a:endParaRPr lang="cs-CZ" i="1" dirty="0"/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32" y="5153562"/>
                <a:ext cx="7920880" cy="1752403"/>
              </a:xfrm>
              <a:prstGeom prst="rect">
                <a:avLst/>
              </a:prstGeom>
              <a:blipFill rotWithShape="1">
                <a:blip r:embed="rId4"/>
                <a:stretch>
                  <a:fillRect l="-693" t="-17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92"/>
          <a:stretch/>
        </p:blipFill>
        <p:spPr>
          <a:xfrm>
            <a:off x="2115733" y="1718249"/>
            <a:ext cx="4852426" cy="357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34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534812" y="289661"/>
                <a:ext cx="35270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cs-CZ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cotg</m:t>
                          </m:r>
                        </m:fName>
                        <m:e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cs-CZ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, 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𝑅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begChr m:val="{"/>
                          <m:endChr m:val="}"/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𝜖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𝑍</m:t>
                          </m:r>
                        </m:e>
                      </m:d>
                    </m:oMath>
                  </m:oMathPara>
                </a14:m>
                <a:endParaRPr lang="cs-CZ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812" y="289661"/>
                <a:ext cx="3527056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529546" y="764704"/>
                <a:ext cx="7766485" cy="652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dirty="0" smtClean="0"/>
                  <a:t>Funkce </a:t>
                </a: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r>
                      <a:rPr lang="cs-CZ" b="0" i="0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cotg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dirty="0" smtClean="0"/>
                  <a:t> není prostá na celém svém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cs-CZ" dirty="0" smtClean="0"/>
                  <a:t>, je prostá na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cs-CZ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cs-CZ" dirty="0" smtClean="0"/>
                  <a:t>.</a:t>
                </a:r>
              </a:p>
              <a:p>
                <a:r>
                  <a:rPr lang="cs-CZ" dirty="0" smtClean="0"/>
                  <a:t>Na tomto intervalu existuje inverzní funkce.....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: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𝒚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cs-CZ" b="1" i="0" smtClean="0">
                        <a:solidFill>
                          <a:srgbClr val="0070C0"/>
                        </a:solidFill>
                        <a:latin typeface="Cambria Math"/>
                      </a:rPr>
                      <m:t>𝐚𝐫𝐜𝐜𝐨𝐭𝐠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, 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cs-CZ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ctrlPr>
                          <a:rPr lang="cs-CZ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b="0" i="1" dirty="0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∞,∞</m:t>
                        </m:r>
                      </m:e>
                    </m:d>
                  </m:oMath>
                </a14:m>
                <a:endParaRPr lang="cs-CZ" b="1" i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46" y="764704"/>
                <a:ext cx="7766485" cy="652551"/>
              </a:xfrm>
              <a:prstGeom prst="rect">
                <a:avLst/>
              </a:prstGeom>
              <a:blipFill rotWithShape="1">
                <a:blip r:embed="rId3"/>
                <a:stretch>
                  <a:fillRect l="-706" t="-4673" b="-140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113032" y="5153562"/>
                <a:ext cx="792088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i="1" u="sng" dirty="0" smtClean="0"/>
                  <a:t>Všimněte si:</a:t>
                </a:r>
              </a:p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cotg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i="1" dirty="0" smtClean="0"/>
                  <a:t> .............. prostá na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cs-CZ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cs-CZ" i="1" dirty="0" smtClean="0"/>
                  <a:t>,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−</m:t>
                        </m:r>
                        <m:r>
                          <a:rPr lang="cs-CZ" b="0" i="1" dirty="0" smtClean="0">
                            <a:latin typeface="Cambria Math"/>
                            <a:ea typeface="Cambria Math"/>
                          </a:rPr>
                          <m:t>∞,∞</m:t>
                        </m:r>
                      </m:e>
                    </m:d>
                  </m:oMath>
                </a14:m>
                <a:endParaRPr lang="cs-CZ" i="1" dirty="0" smtClean="0"/>
              </a:p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arccotg</m:t>
                        </m:r>
                      </m:fName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cs-CZ" i="1" dirty="0" smtClean="0"/>
                  <a:t> </a:t>
                </a:r>
                <a:r>
                  <a:rPr lang="cs-CZ" i="1" dirty="0"/>
                  <a:t> </a:t>
                </a:r>
                <a:r>
                  <a:rPr lang="cs-CZ" i="1" dirty="0" smtClean="0"/>
                  <a:t>.....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cs-CZ" b="0" i="1" dirty="0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cs-CZ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dirty="0" smtClean="0">
                            <a:latin typeface="Cambria Math"/>
                          </a:rPr>
                          <m:t>−</m:t>
                        </m:r>
                        <m:r>
                          <a:rPr lang="cs-CZ" b="0" i="1" dirty="0" smtClean="0">
                            <a:latin typeface="Cambria Math"/>
                            <a:ea typeface="Cambria Math"/>
                          </a:rPr>
                          <m:t>∞,∞</m:t>
                        </m:r>
                      </m:e>
                    </m:d>
                  </m:oMath>
                </a14:m>
                <a:r>
                  <a:rPr lang="cs-CZ" i="1" dirty="0" smtClean="0"/>
                  <a:t>, </a:t>
                </a:r>
                <a14:m>
                  <m:oMath xmlns:m="http://schemas.openxmlformats.org/officeDocument/2006/math">
                    <m:r>
                      <a:rPr lang="cs-CZ" b="0" i="1" dirty="0" smtClean="0">
                        <a:latin typeface="Cambria Math"/>
                      </a:rPr>
                      <m:t>𝐻</m:t>
                    </m:r>
                    <m:r>
                      <a:rPr lang="cs-CZ" b="0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dirty="0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b="0" i="1" dirty="0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dirty="0" smtClean="0">
                        <a:latin typeface="Cambria Math"/>
                      </a:rPr>
                      <m:t>)=</m:t>
                    </m:r>
                    <m:d>
                      <m:dPr>
                        <m:ctrlPr>
                          <a:rPr lang="cs-CZ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cs-CZ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cs-CZ" i="1" dirty="0" smtClean="0"/>
              </a:p>
              <a:p>
                <a:endParaRPr lang="cs-CZ" i="1" dirty="0" smtClean="0"/>
              </a:p>
              <a:p>
                <a:endParaRPr lang="cs-CZ" i="1" dirty="0"/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32" y="5153562"/>
                <a:ext cx="7920880" cy="1477328"/>
              </a:xfrm>
              <a:prstGeom prst="rect">
                <a:avLst/>
              </a:prstGeom>
              <a:blipFill rotWithShape="1">
                <a:blip r:embed="rId4"/>
                <a:stretch>
                  <a:fillRect l="-693" t="-20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465"/>
          <a:stretch/>
        </p:blipFill>
        <p:spPr>
          <a:xfrm>
            <a:off x="1669595" y="1772816"/>
            <a:ext cx="5609357" cy="338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1268</Words>
  <Application>Microsoft Office PowerPoint</Application>
  <PresentationFormat>Předvádění na obrazovce (4:3)</PresentationFormat>
  <Paragraphs>116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Inverzní funkce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ATC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Inverzní funkce</dc:title>
  <dc:creator>Bulantova.j</dc:creator>
  <cp:lastModifiedBy>Bulantova.j</cp:lastModifiedBy>
  <cp:revision>29</cp:revision>
  <dcterms:created xsi:type="dcterms:W3CDTF">2020-09-29T08:58:31Z</dcterms:created>
  <dcterms:modified xsi:type="dcterms:W3CDTF">2020-09-29T13:44:13Z</dcterms:modified>
</cp:coreProperties>
</file>